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p:restoredTop sz="88569"/>
  </p:normalViewPr>
  <p:slideViewPr>
    <p:cSldViewPr snapToGrid="0">
      <p:cViewPr varScale="1">
        <p:scale>
          <a:sx n="92" d="100"/>
          <a:sy n="92" d="100"/>
        </p:scale>
        <p:origin x="11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67376-1E46-434E-B2C8-A30F68106C04}" type="datetimeFigureOut">
              <a:rPr lang="en-US" smtClean="0"/>
              <a:t>3/31/25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F133F-F61F-5E46-9354-76178A717921}" type="slidenum">
              <a:rPr lang="en-US" smtClean="0"/>
              <a:t>‹#›</a:t>
            </a:fld>
            <a:endParaRPr lang="en-US"/>
          </a:p>
        </p:txBody>
      </p:sp>
    </p:spTree>
    <p:extLst>
      <p:ext uri="{BB962C8B-B14F-4D97-AF65-F5344CB8AC3E}">
        <p14:creationId xmlns:p14="http://schemas.microsoft.com/office/powerpoint/2010/main" val="77890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F133F-F61F-5E46-9354-76178A717921}" type="slidenum">
              <a:rPr lang="en-US" smtClean="0"/>
              <a:t>14</a:t>
            </a:fld>
            <a:endParaRPr lang="en-US"/>
          </a:p>
        </p:txBody>
      </p:sp>
    </p:spTree>
    <p:extLst>
      <p:ext uri="{BB962C8B-B14F-4D97-AF65-F5344CB8AC3E}">
        <p14:creationId xmlns:p14="http://schemas.microsoft.com/office/powerpoint/2010/main" val="377783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1F4C-3E55-67D5-B511-4FE896F974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F9279D-9B53-5DF1-3646-5285699C3B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3FEA75-17A1-D3E0-DE59-DF5360408829}"/>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5" name="Footer Placeholder 4">
            <a:extLst>
              <a:ext uri="{FF2B5EF4-FFF2-40B4-BE49-F238E27FC236}">
                <a16:creationId xmlns:a16="http://schemas.microsoft.com/office/drawing/2014/main" id="{5EA2B662-DA78-B9E2-9394-24EF310ED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900AD-F3CB-E7BD-BF14-70F020CD302C}"/>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145567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EF7A-CF9B-CA8E-E831-FD29B93578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032DE4-60BF-B406-F25D-117D98FC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487B6-1660-C9A3-D397-48ADFE94D37A}"/>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5" name="Footer Placeholder 4">
            <a:extLst>
              <a:ext uri="{FF2B5EF4-FFF2-40B4-BE49-F238E27FC236}">
                <a16:creationId xmlns:a16="http://schemas.microsoft.com/office/drawing/2014/main" id="{69E39C75-8438-8A89-6FB9-1C4A6B608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6B562-6BD1-2B00-2599-3F4BC51A71F4}"/>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155317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33A5D-C3E6-28B6-E19C-B2B53F20D0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7CFDC9-C7C7-7A95-56CE-07347D5B06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A59D6-65E1-0038-FE03-8F3592DF986E}"/>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5" name="Footer Placeholder 4">
            <a:extLst>
              <a:ext uri="{FF2B5EF4-FFF2-40B4-BE49-F238E27FC236}">
                <a16:creationId xmlns:a16="http://schemas.microsoft.com/office/drawing/2014/main" id="{9B074B00-FE07-1362-9943-E147FD6C9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55CB5-A93B-A6CE-4D95-2D6D51BFAA66}"/>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7536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7109-57D6-8F69-8B36-0240B9847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CA6C4-D5C5-AC0D-FDEB-9BA197AFFE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81F4A-C1F0-89A7-94CD-76FA36B97084}"/>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5" name="Footer Placeholder 4">
            <a:extLst>
              <a:ext uri="{FF2B5EF4-FFF2-40B4-BE49-F238E27FC236}">
                <a16:creationId xmlns:a16="http://schemas.microsoft.com/office/drawing/2014/main" id="{74728B94-BCBC-7431-45B2-9F0077F03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28770-4EAF-5FF5-2481-6C39622C95B8}"/>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248087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AD6A-713D-42E7-E307-127B7E99A4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7DBBE-2C6C-8528-8FB8-2E1101BA8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63B8E-E947-F1DE-DBE8-E989081C5E14}"/>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5" name="Footer Placeholder 4">
            <a:extLst>
              <a:ext uri="{FF2B5EF4-FFF2-40B4-BE49-F238E27FC236}">
                <a16:creationId xmlns:a16="http://schemas.microsoft.com/office/drawing/2014/main" id="{1117719E-A152-92B4-172F-B13BA8098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B349B-1152-1DAE-885B-7368370BB9E7}"/>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355391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3325-742D-2D93-D997-878ACEE1AE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5B317B-FAB7-0E4B-1C8F-80917C35E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4D1ACF-9D6E-DDB3-1C74-E285BEE784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D06502-A701-F3E2-307E-8925D5F89617}"/>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6" name="Footer Placeholder 5">
            <a:extLst>
              <a:ext uri="{FF2B5EF4-FFF2-40B4-BE49-F238E27FC236}">
                <a16:creationId xmlns:a16="http://schemas.microsoft.com/office/drawing/2014/main" id="{0A484B69-8259-7196-D9E3-D7E64AC49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CB245-A171-A9BF-CD4C-07931F6CD0C5}"/>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313047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C873-4DEF-AEA5-EE18-0C5367CF54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66046-8580-7348-BA39-2C3BC7B4F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C87FFA-6514-8CF6-351B-B6A6D59EC6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60FC7E-D3D7-7579-FB21-6E9E4A230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AC39E-AFFF-19B1-6F4B-971B292F68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109020-0663-27F9-446B-62ADFAF64900}"/>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8" name="Footer Placeholder 7">
            <a:extLst>
              <a:ext uri="{FF2B5EF4-FFF2-40B4-BE49-F238E27FC236}">
                <a16:creationId xmlns:a16="http://schemas.microsoft.com/office/drawing/2014/main" id="{8EB5646C-4424-EE59-795D-58218B19F0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08182-1C83-D782-7FCE-6BFF6C760382}"/>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168882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815E-13F2-CA95-CF23-BDB51428B8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2A21D-3752-FFDA-D106-9B33C9017987}"/>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4" name="Footer Placeholder 3">
            <a:extLst>
              <a:ext uri="{FF2B5EF4-FFF2-40B4-BE49-F238E27FC236}">
                <a16:creationId xmlns:a16="http://schemas.microsoft.com/office/drawing/2014/main" id="{7B1715C8-5EA8-26B9-A162-87E8A736B4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D91A20-6202-817A-7D35-83960845F7D3}"/>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7730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C4D95-5B24-D60A-0D90-78F4E286CEA3}"/>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3" name="Footer Placeholder 2">
            <a:extLst>
              <a:ext uri="{FF2B5EF4-FFF2-40B4-BE49-F238E27FC236}">
                <a16:creationId xmlns:a16="http://schemas.microsoft.com/office/drawing/2014/main" id="{6FD8564A-8F22-E28A-E57A-3F223FFEC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19729B-4211-2797-CB39-FE839CDF77FC}"/>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181875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9A0D-37C9-7B6F-468C-E0DAB4F9A5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89E2A4-9F10-A0C4-8966-8C8DA969A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72EB3-FA89-40AC-3A2E-0A04E7230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2C058-0D7B-AB82-056C-4ADB923BAB7F}"/>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6" name="Footer Placeholder 5">
            <a:extLst>
              <a:ext uri="{FF2B5EF4-FFF2-40B4-BE49-F238E27FC236}">
                <a16:creationId xmlns:a16="http://schemas.microsoft.com/office/drawing/2014/main" id="{7535F79E-0F9F-4C01-7F12-690D97A4E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1F57F-94FA-408E-DD49-F72F45FD9A80}"/>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23741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379D-2BC5-94D6-379E-4847297DD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2E488-CAF0-D41F-D5A4-9D2A15496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4EAA8D-C8DF-4A97-0A93-BBCB1BE03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F7891-22D5-F417-8D5B-181D72BAB596}"/>
              </a:ext>
            </a:extLst>
          </p:cNvPr>
          <p:cNvSpPr>
            <a:spLocks noGrp="1"/>
          </p:cNvSpPr>
          <p:nvPr>
            <p:ph type="dt" sz="half" idx="10"/>
          </p:nvPr>
        </p:nvSpPr>
        <p:spPr/>
        <p:txBody>
          <a:bodyPr/>
          <a:lstStyle/>
          <a:p>
            <a:fld id="{F16A9D6D-CA11-E94B-8C2A-D68FDFF576B2}" type="datetimeFigureOut">
              <a:rPr lang="en-US" smtClean="0"/>
              <a:t>3/31/25</a:t>
            </a:fld>
            <a:endParaRPr lang="en-US"/>
          </a:p>
        </p:txBody>
      </p:sp>
      <p:sp>
        <p:nvSpPr>
          <p:cNvPr id="6" name="Footer Placeholder 5">
            <a:extLst>
              <a:ext uri="{FF2B5EF4-FFF2-40B4-BE49-F238E27FC236}">
                <a16:creationId xmlns:a16="http://schemas.microsoft.com/office/drawing/2014/main" id="{86A2B902-D631-0A7B-E5B7-6AF81DDB9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75BD58-CEA8-5EAD-1FB3-E173948B3F9D}"/>
              </a:ext>
            </a:extLst>
          </p:cNvPr>
          <p:cNvSpPr>
            <a:spLocks noGrp="1"/>
          </p:cNvSpPr>
          <p:nvPr>
            <p:ph type="sldNum" sz="quarter" idx="12"/>
          </p:nvPr>
        </p:nvSpPr>
        <p:spPr/>
        <p:txBody>
          <a:bodyPr/>
          <a:lstStyle/>
          <a:p>
            <a:fld id="{248E45A5-4263-B846-B8F6-21F6AA96B650}" type="slidenum">
              <a:rPr lang="en-US" smtClean="0"/>
              <a:t>‹#›</a:t>
            </a:fld>
            <a:endParaRPr lang="en-US"/>
          </a:p>
        </p:txBody>
      </p:sp>
    </p:spTree>
    <p:extLst>
      <p:ext uri="{BB962C8B-B14F-4D97-AF65-F5344CB8AC3E}">
        <p14:creationId xmlns:p14="http://schemas.microsoft.com/office/powerpoint/2010/main" val="208549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DCDF5-4C4C-6411-02D7-F26C26C79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A07DC8-03BA-6A39-A459-30300B37D9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76053-7766-27F3-C778-EF77656A2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A9D6D-CA11-E94B-8C2A-D68FDFF576B2}" type="datetimeFigureOut">
              <a:rPr lang="en-US" smtClean="0"/>
              <a:t>3/31/25</a:t>
            </a:fld>
            <a:endParaRPr lang="en-US"/>
          </a:p>
        </p:txBody>
      </p:sp>
      <p:sp>
        <p:nvSpPr>
          <p:cNvPr id="5" name="Footer Placeholder 4">
            <a:extLst>
              <a:ext uri="{FF2B5EF4-FFF2-40B4-BE49-F238E27FC236}">
                <a16:creationId xmlns:a16="http://schemas.microsoft.com/office/drawing/2014/main" id="{DBA1B69D-0331-09AD-2BC0-650A01E3B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F4ACFB-FA5F-0E68-43A5-58531A9E0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E45A5-4263-B846-B8F6-21F6AA96B650}" type="slidenum">
              <a:rPr lang="en-US" smtClean="0"/>
              <a:t>‹#›</a:t>
            </a:fld>
            <a:endParaRPr lang="en-US"/>
          </a:p>
        </p:txBody>
      </p:sp>
    </p:spTree>
    <p:extLst>
      <p:ext uri="{BB962C8B-B14F-4D97-AF65-F5344CB8AC3E}">
        <p14:creationId xmlns:p14="http://schemas.microsoft.com/office/powerpoint/2010/main" val="3423207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ACA6-AD52-F412-471A-4170BF0ED383}"/>
              </a:ext>
            </a:extLst>
          </p:cNvPr>
          <p:cNvSpPr>
            <a:spLocks noGrp="1"/>
          </p:cNvSpPr>
          <p:nvPr>
            <p:ph type="ctrTitle"/>
          </p:nvPr>
        </p:nvSpPr>
        <p:spPr/>
        <p:txBody>
          <a:bodyPr>
            <a:normAutofit fontScale="90000"/>
          </a:bodyPr>
          <a:lstStyle/>
          <a:p>
            <a:r>
              <a:rPr lang="en-US" b="1" dirty="0">
                <a:latin typeface="+mn-lt"/>
              </a:rPr>
              <a:t>The Biosynthesis of Carbohydrates</a:t>
            </a:r>
            <a:br>
              <a:rPr lang="en-US" dirty="0"/>
            </a:br>
            <a:r>
              <a:rPr lang="en-US" dirty="0"/>
              <a:t>Lecture 6</a:t>
            </a:r>
          </a:p>
        </p:txBody>
      </p:sp>
      <p:sp>
        <p:nvSpPr>
          <p:cNvPr id="3" name="Subtitle 2">
            <a:extLst>
              <a:ext uri="{FF2B5EF4-FFF2-40B4-BE49-F238E27FC236}">
                <a16:creationId xmlns:a16="http://schemas.microsoft.com/office/drawing/2014/main" id="{9BEA507B-EB9D-2395-8319-C77C518EDAAA}"/>
              </a:ext>
            </a:extLst>
          </p:cNvPr>
          <p:cNvSpPr>
            <a:spLocks noGrp="1"/>
          </p:cNvSpPr>
          <p:nvPr>
            <p:ph type="subTitle" idx="1"/>
          </p:nvPr>
        </p:nvSpPr>
        <p:spPr/>
        <p:txBody>
          <a:bodyPr>
            <a:normAutofit lnSpcReduction="10000"/>
          </a:bodyPr>
          <a:lstStyle/>
          <a:p>
            <a:r>
              <a:rPr lang="en-US" dirty="0"/>
              <a:t>Exercises</a:t>
            </a:r>
          </a:p>
          <a:p>
            <a:r>
              <a:rPr lang="en-US" dirty="0"/>
              <a:t>Solutions</a:t>
            </a:r>
          </a:p>
          <a:p>
            <a:endParaRPr lang="en-US" dirty="0"/>
          </a:p>
          <a:p>
            <a:r>
              <a:rPr lang="en-US" dirty="0"/>
              <a:t>31.03.2025</a:t>
            </a:r>
          </a:p>
        </p:txBody>
      </p:sp>
    </p:spTree>
    <p:extLst>
      <p:ext uri="{BB962C8B-B14F-4D97-AF65-F5344CB8AC3E}">
        <p14:creationId xmlns:p14="http://schemas.microsoft.com/office/powerpoint/2010/main" val="296554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789A-6457-B7C8-62FE-CA67AFADB938}"/>
              </a:ext>
            </a:extLst>
          </p:cNvPr>
          <p:cNvSpPr>
            <a:spLocks noGrp="1"/>
          </p:cNvSpPr>
          <p:nvPr>
            <p:ph type="title"/>
          </p:nvPr>
        </p:nvSpPr>
        <p:spPr/>
        <p:txBody>
          <a:bodyPr/>
          <a:lstStyle/>
          <a:p>
            <a:r>
              <a:rPr lang="en-US" b="1" dirty="0"/>
              <a:t>Solution 4</a:t>
            </a:r>
          </a:p>
        </p:txBody>
      </p:sp>
      <p:pic>
        <p:nvPicPr>
          <p:cNvPr id="4" name="Content Placeholder 3">
            <a:extLst>
              <a:ext uri="{FF2B5EF4-FFF2-40B4-BE49-F238E27FC236}">
                <a16:creationId xmlns:a16="http://schemas.microsoft.com/office/drawing/2014/main" id="{72862208-19FB-1680-AA4C-B339910535AB}"/>
              </a:ext>
            </a:extLst>
          </p:cNvPr>
          <p:cNvPicPr>
            <a:picLocks noGrp="1" noChangeAspect="1"/>
          </p:cNvPicPr>
          <p:nvPr>
            <p:ph idx="1"/>
          </p:nvPr>
        </p:nvPicPr>
        <p:blipFill>
          <a:blip r:embed="rId2"/>
          <a:stretch>
            <a:fillRect/>
          </a:stretch>
        </p:blipFill>
        <p:spPr>
          <a:xfrm>
            <a:off x="3135267" y="1690688"/>
            <a:ext cx="4786220" cy="4944630"/>
          </a:xfrm>
          <a:prstGeom prst="rect">
            <a:avLst/>
          </a:prstGeom>
        </p:spPr>
      </p:pic>
      <p:sp>
        <p:nvSpPr>
          <p:cNvPr id="5" name="Rectangle 4">
            <a:extLst>
              <a:ext uri="{FF2B5EF4-FFF2-40B4-BE49-F238E27FC236}">
                <a16:creationId xmlns:a16="http://schemas.microsoft.com/office/drawing/2014/main" id="{7EC4D108-2850-EF28-C180-9E00C592D40D}"/>
              </a:ext>
            </a:extLst>
          </p:cNvPr>
          <p:cNvSpPr/>
          <p:nvPr/>
        </p:nvSpPr>
        <p:spPr>
          <a:xfrm>
            <a:off x="6192079" y="3856383"/>
            <a:ext cx="1361660" cy="4075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DAA70B-F8A4-07A1-8E5A-8208D9C73844}"/>
              </a:ext>
            </a:extLst>
          </p:cNvPr>
          <p:cNvSpPr/>
          <p:nvPr/>
        </p:nvSpPr>
        <p:spPr>
          <a:xfrm>
            <a:off x="5337313" y="3528391"/>
            <a:ext cx="506896" cy="3279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EC97E1-AF29-5AD5-BDE3-DF5B24A19F54}"/>
              </a:ext>
            </a:extLst>
          </p:cNvPr>
          <p:cNvSpPr/>
          <p:nvPr/>
        </p:nvSpPr>
        <p:spPr>
          <a:xfrm>
            <a:off x="6679096" y="3245124"/>
            <a:ext cx="805069" cy="51186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5B227118-ABE9-F33F-656E-E252BE923228}"/>
              </a:ext>
            </a:extLst>
          </p:cNvPr>
          <p:cNvSpPr/>
          <p:nvPr/>
        </p:nvSpPr>
        <p:spPr>
          <a:xfrm>
            <a:off x="3140766" y="3856382"/>
            <a:ext cx="1361660" cy="59634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7C4C638-6818-ED4F-1336-CB5CDD041212}"/>
              </a:ext>
            </a:extLst>
          </p:cNvPr>
          <p:cNvCxnSpPr>
            <a:cxnSpLocks/>
          </p:cNvCxnSpPr>
          <p:nvPr/>
        </p:nvCxnSpPr>
        <p:spPr>
          <a:xfrm flipH="1">
            <a:off x="7747552" y="4060135"/>
            <a:ext cx="680831" cy="39259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C64CCA-3BD5-4179-D0F3-F8B7AE2ADC62}"/>
              </a:ext>
            </a:extLst>
          </p:cNvPr>
          <p:cNvSpPr txBox="1"/>
          <p:nvPr/>
        </p:nvSpPr>
        <p:spPr>
          <a:xfrm>
            <a:off x="8863054" y="2219537"/>
            <a:ext cx="3228000" cy="369332"/>
          </a:xfrm>
          <a:prstGeom prst="rect">
            <a:avLst/>
          </a:prstGeom>
          <a:noFill/>
        </p:spPr>
        <p:txBody>
          <a:bodyPr wrap="none" rtlCol="0">
            <a:spAutoFit/>
          </a:bodyPr>
          <a:lstStyle/>
          <a:p>
            <a:r>
              <a:rPr lang="en-US" dirty="0">
                <a:solidFill>
                  <a:srgbClr val="FF0000"/>
                </a:solidFill>
              </a:rPr>
              <a:t>a) Glycogen Breakdown Increase</a:t>
            </a:r>
          </a:p>
        </p:txBody>
      </p:sp>
      <p:sp>
        <p:nvSpPr>
          <p:cNvPr id="14" name="TextBox 13">
            <a:extLst>
              <a:ext uri="{FF2B5EF4-FFF2-40B4-BE49-F238E27FC236}">
                <a16:creationId xmlns:a16="http://schemas.microsoft.com/office/drawing/2014/main" id="{8E90C724-A26C-DC08-BEAB-6B10CC7ABE6C}"/>
              </a:ext>
            </a:extLst>
          </p:cNvPr>
          <p:cNvSpPr txBox="1"/>
          <p:nvPr/>
        </p:nvSpPr>
        <p:spPr>
          <a:xfrm>
            <a:off x="434900" y="2875792"/>
            <a:ext cx="3386696" cy="369332"/>
          </a:xfrm>
          <a:prstGeom prst="rect">
            <a:avLst/>
          </a:prstGeom>
          <a:noFill/>
        </p:spPr>
        <p:txBody>
          <a:bodyPr wrap="none" rtlCol="0">
            <a:spAutoFit/>
          </a:bodyPr>
          <a:lstStyle/>
          <a:p>
            <a:r>
              <a:rPr lang="en-US" dirty="0">
                <a:solidFill>
                  <a:srgbClr val="00B050"/>
                </a:solidFill>
              </a:rPr>
              <a:t>b) Glycogen Breakdown decrease</a:t>
            </a:r>
          </a:p>
        </p:txBody>
      </p:sp>
      <p:sp>
        <p:nvSpPr>
          <p:cNvPr id="15" name="TextBox 14">
            <a:extLst>
              <a:ext uri="{FF2B5EF4-FFF2-40B4-BE49-F238E27FC236}">
                <a16:creationId xmlns:a16="http://schemas.microsoft.com/office/drawing/2014/main" id="{17EAC856-2746-3566-276F-E47E217ECCF2}"/>
              </a:ext>
            </a:extLst>
          </p:cNvPr>
          <p:cNvSpPr txBox="1"/>
          <p:nvPr/>
        </p:nvSpPr>
        <p:spPr>
          <a:xfrm>
            <a:off x="8622196" y="3756990"/>
            <a:ext cx="3239220" cy="369332"/>
          </a:xfrm>
          <a:prstGeom prst="rect">
            <a:avLst/>
          </a:prstGeom>
          <a:noFill/>
        </p:spPr>
        <p:txBody>
          <a:bodyPr wrap="none" rtlCol="0">
            <a:spAutoFit/>
          </a:bodyPr>
          <a:lstStyle/>
          <a:p>
            <a:r>
              <a:rPr lang="en-US" dirty="0">
                <a:solidFill>
                  <a:srgbClr val="00B0F0"/>
                </a:solidFill>
              </a:rPr>
              <a:t>c) Glycogen Breakdown Increase</a:t>
            </a:r>
          </a:p>
        </p:txBody>
      </p:sp>
      <p:sp>
        <p:nvSpPr>
          <p:cNvPr id="16" name="TextBox 15">
            <a:extLst>
              <a:ext uri="{FF2B5EF4-FFF2-40B4-BE49-F238E27FC236}">
                <a16:creationId xmlns:a16="http://schemas.microsoft.com/office/drawing/2014/main" id="{1374F6A8-A58C-1665-EF37-B143CCCE232E}"/>
              </a:ext>
            </a:extLst>
          </p:cNvPr>
          <p:cNvSpPr txBox="1"/>
          <p:nvPr/>
        </p:nvSpPr>
        <p:spPr>
          <a:xfrm>
            <a:off x="9591261" y="2136913"/>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F7C29E19-3AE4-4C15-CE0B-EF26A6E52E84}"/>
              </a:ext>
            </a:extLst>
          </p:cNvPr>
          <p:cNvSpPr txBox="1"/>
          <p:nvPr/>
        </p:nvSpPr>
        <p:spPr>
          <a:xfrm>
            <a:off x="8726557" y="231581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610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AAF4-CDE5-3572-5836-7C073552BE96}"/>
              </a:ext>
            </a:extLst>
          </p:cNvPr>
          <p:cNvSpPr>
            <a:spLocks noGrp="1"/>
          </p:cNvSpPr>
          <p:nvPr>
            <p:ph type="title"/>
          </p:nvPr>
        </p:nvSpPr>
        <p:spPr/>
        <p:txBody>
          <a:bodyPr/>
          <a:lstStyle/>
          <a:p>
            <a:r>
              <a:rPr lang="en-US" b="1" dirty="0"/>
              <a:t>Question 5</a:t>
            </a:r>
          </a:p>
        </p:txBody>
      </p:sp>
      <p:pic>
        <p:nvPicPr>
          <p:cNvPr id="5" name="Content Placeholder 4">
            <a:extLst>
              <a:ext uri="{FF2B5EF4-FFF2-40B4-BE49-F238E27FC236}">
                <a16:creationId xmlns:a16="http://schemas.microsoft.com/office/drawing/2014/main" id="{A471E0B5-1586-2440-43AD-476BB45BFA59}"/>
              </a:ext>
            </a:extLst>
          </p:cNvPr>
          <p:cNvPicPr>
            <a:picLocks noGrp="1" noChangeAspect="1"/>
          </p:cNvPicPr>
          <p:nvPr>
            <p:ph idx="1"/>
          </p:nvPr>
        </p:nvPicPr>
        <p:blipFill>
          <a:blip r:embed="rId2"/>
          <a:stretch>
            <a:fillRect/>
          </a:stretch>
        </p:blipFill>
        <p:spPr>
          <a:xfrm>
            <a:off x="838200" y="2259132"/>
            <a:ext cx="10515600" cy="999542"/>
          </a:xfrm>
        </p:spPr>
      </p:pic>
    </p:spTree>
    <p:extLst>
      <p:ext uri="{BB962C8B-B14F-4D97-AF65-F5344CB8AC3E}">
        <p14:creationId xmlns:p14="http://schemas.microsoft.com/office/powerpoint/2010/main" val="39653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3584-9314-78D1-7BBF-D60A0C0F8CC0}"/>
              </a:ext>
            </a:extLst>
          </p:cNvPr>
          <p:cNvSpPr>
            <a:spLocks noGrp="1"/>
          </p:cNvSpPr>
          <p:nvPr>
            <p:ph type="title"/>
          </p:nvPr>
        </p:nvSpPr>
        <p:spPr/>
        <p:txBody>
          <a:bodyPr/>
          <a:lstStyle/>
          <a:p>
            <a:r>
              <a:rPr lang="en-US" b="1" dirty="0"/>
              <a:t>Solution 5</a:t>
            </a:r>
          </a:p>
        </p:txBody>
      </p:sp>
      <p:pic>
        <p:nvPicPr>
          <p:cNvPr id="5" name="Content Placeholder 4">
            <a:extLst>
              <a:ext uri="{FF2B5EF4-FFF2-40B4-BE49-F238E27FC236}">
                <a16:creationId xmlns:a16="http://schemas.microsoft.com/office/drawing/2014/main" id="{5C10439B-DDD3-E961-D080-8708C4810CDD}"/>
              </a:ext>
            </a:extLst>
          </p:cNvPr>
          <p:cNvPicPr>
            <a:picLocks noGrp="1" noChangeAspect="1"/>
          </p:cNvPicPr>
          <p:nvPr>
            <p:ph idx="1"/>
          </p:nvPr>
        </p:nvPicPr>
        <p:blipFill>
          <a:blip r:embed="rId2"/>
          <a:stretch>
            <a:fillRect/>
          </a:stretch>
        </p:blipFill>
        <p:spPr>
          <a:xfrm>
            <a:off x="838200" y="1690688"/>
            <a:ext cx="10515600" cy="1277515"/>
          </a:xfrm>
        </p:spPr>
      </p:pic>
      <p:pic>
        <p:nvPicPr>
          <p:cNvPr id="7" name="Picture 6">
            <a:extLst>
              <a:ext uri="{FF2B5EF4-FFF2-40B4-BE49-F238E27FC236}">
                <a16:creationId xmlns:a16="http://schemas.microsoft.com/office/drawing/2014/main" id="{4860C840-850F-DE7E-EC65-66206ABEC38F}"/>
              </a:ext>
            </a:extLst>
          </p:cNvPr>
          <p:cNvPicPr>
            <a:picLocks noChangeAspect="1"/>
          </p:cNvPicPr>
          <p:nvPr/>
        </p:nvPicPr>
        <p:blipFill>
          <a:blip r:embed="rId3"/>
          <a:stretch>
            <a:fillRect/>
          </a:stretch>
        </p:blipFill>
        <p:spPr>
          <a:xfrm>
            <a:off x="315914" y="3299791"/>
            <a:ext cx="11560171" cy="2951922"/>
          </a:xfrm>
          <a:prstGeom prst="rect">
            <a:avLst/>
          </a:prstGeom>
        </p:spPr>
      </p:pic>
    </p:spTree>
    <p:extLst>
      <p:ext uri="{BB962C8B-B14F-4D97-AF65-F5344CB8AC3E}">
        <p14:creationId xmlns:p14="http://schemas.microsoft.com/office/powerpoint/2010/main" val="38247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9603-8E41-9F88-376B-D51C416B8B15}"/>
              </a:ext>
            </a:extLst>
          </p:cNvPr>
          <p:cNvSpPr>
            <a:spLocks noGrp="1"/>
          </p:cNvSpPr>
          <p:nvPr>
            <p:ph type="title"/>
          </p:nvPr>
        </p:nvSpPr>
        <p:spPr/>
        <p:txBody>
          <a:bodyPr/>
          <a:lstStyle/>
          <a:p>
            <a:r>
              <a:rPr lang="en-US" b="1" dirty="0"/>
              <a:t>Question 6</a:t>
            </a:r>
          </a:p>
        </p:txBody>
      </p:sp>
      <p:pic>
        <p:nvPicPr>
          <p:cNvPr id="5" name="Content Placeholder 4">
            <a:extLst>
              <a:ext uri="{FF2B5EF4-FFF2-40B4-BE49-F238E27FC236}">
                <a16:creationId xmlns:a16="http://schemas.microsoft.com/office/drawing/2014/main" id="{F3BC5084-D430-B617-38F6-CBD7FB29D442}"/>
              </a:ext>
            </a:extLst>
          </p:cNvPr>
          <p:cNvPicPr>
            <a:picLocks noGrp="1" noChangeAspect="1"/>
          </p:cNvPicPr>
          <p:nvPr>
            <p:ph idx="1"/>
          </p:nvPr>
        </p:nvPicPr>
        <p:blipFill>
          <a:blip r:embed="rId2"/>
          <a:stretch>
            <a:fillRect/>
          </a:stretch>
        </p:blipFill>
        <p:spPr>
          <a:xfrm>
            <a:off x="838200" y="2164988"/>
            <a:ext cx="10515600" cy="3672612"/>
          </a:xfrm>
        </p:spPr>
      </p:pic>
    </p:spTree>
    <p:extLst>
      <p:ext uri="{BB962C8B-B14F-4D97-AF65-F5344CB8AC3E}">
        <p14:creationId xmlns:p14="http://schemas.microsoft.com/office/powerpoint/2010/main" val="2103024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230B-8842-29B8-5C0B-0FFB93D2FD8A}"/>
              </a:ext>
            </a:extLst>
          </p:cNvPr>
          <p:cNvSpPr>
            <a:spLocks noGrp="1"/>
          </p:cNvSpPr>
          <p:nvPr>
            <p:ph type="title"/>
          </p:nvPr>
        </p:nvSpPr>
        <p:spPr/>
        <p:txBody>
          <a:bodyPr/>
          <a:lstStyle/>
          <a:p>
            <a:r>
              <a:rPr lang="en-US" b="1" dirty="0"/>
              <a:t>Solution 6.a</a:t>
            </a:r>
          </a:p>
        </p:txBody>
      </p:sp>
      <p:sp>
        <p:nvSpPr>
          <p:cNvPr id="3" name="Content Placeholder 2">
            <a:extLst>
              <a:ext uri="{FF2B5EF4-FFF2-40B4-BE49-F238E27FC236}">
                <a16:creationId xmlns:a16="http://schemas.microsoft.com/office/drawing/2014/main" id="{9E2B4A97-65B7-F3C6-3D4C-16BA16987BAF}"/>
              </a:ext>
            </a:extLst>
          </p:cNvPr>
          <p:cNvSpPr>
            <a:spLocks noGrp="1"/>
          </p:cNvSpPr>
          <p:nvPr>
            <p:ph idx="1"/>
          </p:nvPr>
        </p:nvSpPr>
        <p:spPr/>
        <p:txBody>
          <a:bodyPr>
            <a:normAutofit fontScale="77500" lnSpcReduction="20000"/>
          </a:bodyPr>
          <a:lstStyle/>
          <a:p>
            <a:r>
              <a:rPr lang="en-US" b="1" u="sng" dirty="0"/>
              <a:t>Adipose Tissue:</a:t>
            </a:r>
            <a:r>
              <a:rPr lang="en-US" dirty="0"/>
              <a:t> Fatty Acid Synthesis </a:t>
            </a:r>
            <a:r>
              <a:rPr lang="en-US" b="1" dirty="0">
                <a:solidFill>
                  <a:srgbClr val="0070C0"/>
                </a:solidFill>
              </a:rPr>
              <a:t>SLOWER</a:t>
            </a:r>
          </a:p>
          <a:p>
            <a:pPr marL="0" indent="0">
              <a:buNone/>
            </a:pPr>
            <a:r>
              <a:rPr lang="en-US" dirty="0">
                <a:solidFill>
                  <a:srgbClr val="0070C0"/>
                </a:solidFill>
              </a:rPr>
              <a:t>Insulin secretion </a:t>
            </a:r>
            <a:r>
              <a:rPr lang="en-US" dirty="0">
                <a:solidFill>
                  <a:srgbClr val="0070C0"/>
                </a:solidFill>
                <a:sym typeface="Wingdings" pitchFamily="2" charset="2"/>
              </a:rPr>
              <a:t> Glucose Uptake by GLUT4  Fatty Acid Synthesis</a:t>
            </a:r>
          </a:p>
          <a:p>
            <a:pPr marL="0" indent="0">
              <a:buNone/>
            </a:pPr>
            <a:r>
              <a:rPr lang="en-US" i="1" dirty="0">
                <a:sym typeface="Wingdings" pitchFamily="2" charset="2"/>
              </a:rPr>
              <a:t>(No or lower insulin, no glucose uptake into adipocytes and lowering fatty acid synthesis)</a:t>
            </a:r>
          </a:p>
          <a:p>
            <a:r>
              <a:rPr lang="en-US" b="1" u="sng" dirty="0">
                <a:sym typeface="Wingdings" pitchFamily="2" charset="2"/>
              </a:rPr>
              <a:t> Muscle:</a:t>
            </a:r>
            <a:r>
              <a:rPr lang="en-US" u="sng" dirty="0">
                <a:sym typeface="Wingdings" pitchFamily="2" charset="2"/>
              </a:rPr>
              <a:t> </a:t>
            </a:r>
            <a:r>
              <a:rPr lang="en-US" dirty="0">
                <a:sym typeface="Wingdings" pitchFamily="2" charset="2"/>
              </a:rPr>
              <a:t>Glycolysis </a:t>
            </a:r>
            <a:r>
              <a:rPr lang="en-US" b="1" dirty="0">
                <a:solidFill>
                  <a:srgbClr val="00B050"/>
                </a:solidFill>
                <a:sym typeface="Wingdings" pitchFamily="2" charset="2"/>
              </a:rPr>
              <a:t>SLOWER</a:t>
            </a:r>
            <a:r>
              <a:rPr lang="en-US" b="1" dirty="0">
                <a:sym typeface="Wingdings" pitchFamily="2" charset="2"/>
              </a:rPr>
              <a:t>,</a:t>
            </a:r>
            <a:r>
              <a:rPr lang="en-US" dirty="0">
                <a:sym typeface="Wingdings" pitchFamily="2" charset="2"/>
              </a:rPr>
              <a:t> FA Synthesis </a:t>
            </a:r>
            <a:r>
              <a:rPr lang="en-US" b="1" dirty="0">
                <a:solidFill>
                  <a:srgbClr val="00B050"/>
                </a:solidFill>
                <a:sym typeface="Wingdings" pitchFamily="2" charset="2"/>
              </a:rPr>
              <a:t>SLOWER</a:t>
            </a:r>
            <a:r>
              <a:rPr lang="en-US" dirty="0">
                <a:sym typeface="Wingdings" pitchFamily="2" charset="2"/>
              </a:rPr>
              <a:t>, Glycogen Synthesis </a:t>
            </a:r>
            <a:r>
              <a:rPr lang="en-US" b="1" dirty="0">
                <a:solidFill>
                  <a:srgbClr val="00B050"/>
                </a:solidFill>
                <a:sym typeface="Wingdings" pitchFamily="2" charset="2"/>
              </a:rPr>
              <a:t>SLOWER</a:t>
            </a:r>
          </a:p>
          <a:p>
            <a:pPr marL="0" indent="0">
              <a:buNone/>
            </a:pPr>
            <a:r>
              <a:rPr lang="en-US" dirty="0">
                <a:solidFill>
                  <a:srgbClr val="00B050"/>
                </a:solidFill>
                <a:sym typeface="Wingdings" pitchFamily="2" charset="2"/>
              </a:rPr>
              <a:t>Insulin secretion  Glucose Uptake by GLUT4  Glycolysis, Glycogenesis, FA synthesis</a:t>
            </a:r>
          </a:p>
          <a:p>
            <a:pPr marL="0" indent="0">
              <a:buNone/>
            </a:pPr>
            <a:r>
              <a:rPr lang="en-US" i="1" dirty="0">
                <a:sym typeface="Wingdings" pitchFamily="2" charset="2"/>
              </a:rPr>
              <a:t>(No or lower insulin, no glucose uptake into skeletal muscle cells and lowering glycolysis, glycogen synthesis and fatty acid synthesis)</a:t>
            </a:r>
          </a:p>
          <a:p>
            <a:r>
              <a:rPr lang="en-US" b="1" u="sng" dirty="0">
                <a:sym typeface="Wingdings" pitchFamily="2" charset="2"/>
              </a:rPr>
              <a:t>Liver: </a:t>
            </a:r>
            <a:r>
              <a:rPr lang="en-US" dirty="0">
                <a:sym typeface="Wingdings" pitchFamily="2" charset="2"/>
              </a:rPr>
              <a:t>Glycolysis </a:t>
            </a:r>
            <a:r>
              <a:rPr lang="en-US" b="1" dirty="0">
                <a:solidFill>
                  <a:srgbClr val="7030A0"/>
                </a:solidFill>
                <a:sym typeface="Wingdings" pitchFamily="2" charset="2"/>
              </a:rPr>
              <a:t>SLOWER</a:t>
            </a:r>
            <a:r>
              <a:rPr lang="en-US" dirty="0">
                <a:sym typeface="Wingdings" pitchFamily="2" charset="2"/>
              </a:rPr>
              <a:t>, gluconeogenesis </a:t>
            </a:r>
            <a:r>
              <a:rPr lang="en-US" b="1" dirty="0">
                <a:solidFill>
                  <a:srgbClr val="7030A0"/>
                </a:solidFill>
                <a:sym typeface="Wingdings" pitchFamily="2" charset="2"/>
              </a:rPr>
              <a:t>FASTER</a:t>
            </a:r>
            <a:r>
              <a:rPr lang="en-US" dirty="0">
                <a:sym typeface="Wingdings" pitchFamily="2" charset="2"/>
              </a:rPr>
              <a:t>, Glycogen synthesis </a:t>
            </a:r>
            <a:r>
              <a:rPr lang="en-US" b="1" dirty="0">
                <a:solidFill>
                  <a:srgbClr val="7030A0"/>
                </a:solidFill>
                <a:sym typeface="Wingdings" pitchFamily="2" charset="2"/>
              </a:rPr>
              <a:t>SLOWER</a:t>
            </a:r>
            <a:r>
              <a:rPr lang="en-US" dirty="0">
                <a:sym typeface="Wingdings" pitchFamily="2" charset="2"/>
              </a:rPr>
              <a:t>, fatty acid synthesis </a:t>
            </a:r>
            <a:r>
              <a:rPr lang="en-US" b="1" dirty="0">
                <a:solidFill>
                  <a:srgbClr val="7030A0"/>
                </a:solidFill>
                <a:sym typeface="Wingdings" pitchFamily="2" charset="2"/>
              </a:rPr>
              <a:t>SLOWER</a:t>
            </a:r>
            <a:r>
              <a:rPr lang="en-US" dirty="0">
                <a:sym typeface="Wingdings" pitchFamily="2" charset="2"/>
              </a:rPr>
              <a:t>, pentose phosphate pathway </a:t>
            </a:r>
            <a:r>
              <a:rPr lang="en-US" b="1" dirty="0">
                <a:solidFill>
                  <a:srgbClr val="7030A0"/>
                </a:solidFill>
                <a:sym typeface="Wingdings" pitchFamily="2" charset="2"/>
              </a:rPr>
              <a:t>UNCHANGED</a:t>
            </a:r>
          </a:p>
          <a:p>
            <a:pPr marL="0" indent="0">
              <a:buNone/>
            </a:pPr>
            <a:r>
              <a:rPr lang="en-US" i="1" dirty="0">
                <a:sym typeface="Wingdings" pitchFamily="2" charset="2"/>
              </a:rPr>
              <a:t>(No or lower insulin, no glucose uptake into liver cells and lowering glycolysis, glycogen synthesis and fatty acid synthesis, while increasing the rate of gluconeogenesis due to lower glucose amount and it would not affect PPP, which is directly regulated by cellular redox state and biosynthesis demands rather than insulin signaling.)</a:t>
            </a:r>
          </a:p>
          <a:p>
            <a:endParaRPr lang="en-US" dirty="0"/>
          </a:p>
          <a:p>
            <a:pPr marL="0" indent="0">
              <a:buNone/>
            </a:pPr>
            <a:endParaRPr lang="en-US" i="1" dirty="0">
              <a:sym typeface="Wingdings" pitchFamily="2" charset="2"/>
            </a:endParaRPr>
          </a:p>
          <a:p>
            <a:pPr marL="0" indent="0">
              <a:buNone/>
            </a:pPr>
            <a:endParaRPr lang="en-US" dirty="0"/>
          </a:p>
        </p:txBody>
      </p:sp>
    </p:spTree>
    <p:extLst>
      <p:ext uri="{BB962C8B-B14F-4D97-AF65-F5344CB8AC3E}">
        <p14:creationId xmlns:p14="http://schemas.microsoft.com/office/powerpoint/2010/main" val="170275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30A64-B078-4BFB-AAA5-5B52039CF7CE}"/>
              </a:ext>
            </a:extLst>
          </p:cNvPr>
          <p:cNvSpPr>
            <a:spLocks noGrp="1"/>
          </p:cNvSpPr>
          <p:nvPr>
            <p:ph type="title"/>
          </p:nvPr>
        </p:nvSpPr>
        <p:spPr/>
        <p:txBody>
          <a:bodyPr/>
          <a:lstStyle/>
          <a:p>
            <a:r>
              <a:rPr lang="en-US" b="1" dirty="0"/>
              <a:t>Solution 6.b</a:t>
            </a:r>
            <a:endParaRPr lang="en-US" dirty="0"/>
          </a:p>
        </p:txBody>
      </p:sp>
      <p:pic>
        <p:nvPicPr>
          <p:cNvPr id="5" name="Content Placeholder 4">
            <a:extLst>
              <a:ext uri="{FF2B5EF4-FFF2-40B4-BE49-F238E27FC236}">
                <a16:creationId xmlns:a16="http://schemas.microsoft.com/office/drawing/2014/main" id="{E12301B7-BB35-B798-2525-9CF54BD5E0D6}"/>
              </a:ext>
            </a:extLst>
          </p:cNvPr>
          <p:cNvPicPr>
            <a:picLocks noGrp="1" noChangeAspect="1"/>
          </p:cNvPicPr>
          <p:nvPr>
            <p:ph idx="1"/>
          </p:nvPr>
        </p:nvPicPr>
        <p:blipFill>
          <a:blip r:embed="rId2"/>
          <a:stretch>
            <a:fillRect/>
          </a:stretch>
        </p:blipFill>
        <p:spPr>
          <a:xfrm>
            <a:off x="2410310" y="2303733"/>
            <a:ext cx="6609733" cy="4554267"/>
          </a:xfrm>
        </p:spPr>
      </p:pic>
      <p:sp>
        <p:nvSpPr>
          <p:cNvPr id="6" name="TextBox 5">
            <a:extLst>
              <a:ext uri="{FF2B5EF4-FFF2-40B4-BE49-F238E27FC236}">
                <a16:creationId xmlns:a16="http://schemas.microsoft.com/office/drawing/2014/main" id="{FCC71ECA-536C-4ED3-7866-83489FB33A13}"/>
              </a:ext>
            </a:extLst>
          </p:cNvPr>
          <p:cNvSpPr txBox="1"/>
          <p:nvPr/>
        </p:nvSpPr>
        <p:spPr>
          <a:xfrm>
            <a:off x="470101" y="1611401"/>
            <a:ext cx="11251798" cy="1200329"/>
          </a:xfrm>
          <a:prstGeom prst="rect">
            <a:avLst/>
          </a:prstGeom>
          <a:noFill/>
        </p:spPr>
        <p:txBody>
          <a:bodyPr wrap="none" rtlCol="0">
            <a:spAutoFit/>
          </a:bodyPr>
          <a:lstStyle/>
          <a:p>
            <a:pPr>
              <a:buNone/>
            </a:pPr>
            <a:r>
              <a:rPr lang="en-US" u="sng" dirty="0">
                <a:solidFill>
                  <a:srgbClr val="000000"/>
                </a:solidFill>
                <a:effectLst/>
                <a:latin typeface="Helvetica" pitchFamily="2" charset="0"/>
              </a:rPr>
              <a:t>Adipose tissue: </a:t>
            </a:r>
            <a:r>
              <a:rPr lang="en-US" dirty="0">
                <a:solidFill>
                  <a:srgbClr val="000000"/>
                </a:solidFill>
                <a:effectLst/>
                <a:latin typeface="Helvetica" pitchFamily="2" charset="0"/>
              </a:rPr>
              <a:t>Insulin facilitates entry of glucose into adipocytes via GLUT4. Within those cells, glucose can</a:t>
            </a:r>
          </a:p>
          <a:p>
            <a:pPr>
              <a:buNone/>
            </a:pPr>
            <a:r>
              <a:rPr lang="en-US" dirty="0">
                <a:solidFill>
                  <a:srgbClr val="000000"/>
                </a:solidFill>
                <a:effectLst/>
                <a:latin typeface="Helvetica" pitchFamily="2" charset="0"/>
              </a:rPr>
              <a:t>be used to synthesize glycerol. This glycerol, along with the fatty acids synthesized, are used to synthesize</a:t>
            </a:r>
          </a:p>
          <a:p>
            <a:r>
              <a:rPr lang="en-US" dirty="0">
                <a:solidFill>
                  <a:srgbClr val="000000"/>
                </a:solidFill>
                <a:effectLst/>
                <a:latin typeface="Helvetica" pitchFamily="2" charset="0"/>
              </a:rPr>
              <a:t>triglyceride within the adipocyte.</a:t>
            </a:r>
          </a:p>
          <a:p>
            <a:endParaRPr lang="en-US" dirty="0"/>
          </a:p>
        </p:txBody>
      </p:sp>
    </p:spTree>
    <p:extLst>
      <p:ext uri="{BB962C8B-B14F-4D97-AF65-F5344CB8AC3E}">
        <p14:creationId xmlns:p14="http://schemas.microsoft.com/office/powerpoint/2010/main" val="2768321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7406-736E-3E65-D574-F2F6F19E3274}"/>
              </a:ext>
            </a:extLst>
          </p:cNvPr>
          <p:cNvSpPr>
            <a:spLocks noGrp="1"/>
          </p:cNvSpPr>
          <p:nvPr>
            <p:ph type="title"/>
          </p:nvPr>
        </p:nvSpPr>
        <p:spPr/>
        <p:txBody>
          <a:bodyPr/>
          <a:lstStyle/>
          <a:p>
            <a:r>
              <a:rPr lang="en-US" b="1" dirty="0"/>
              <a:t>Solution 6.b</a:t>
            </a:r>
          </a:p>
        </p:txBody>
      </p:sp>
      <p:pic>
        <p:nvPicPr>
          <p:cNvPr id="5" name="Content Placeholder 4">
            <a:extLst>
              <a:ext uri="{FF2B5EF4-FFF2-40B4-BE49-F238E27FC236}">
                <a16:creationId xmlns:a16="http://schemas.microsoft.com/office/drawing/2014/main" id="{958A4255-30D6-1CFA-498D-6A1D07134B37}"/>
              </a:ext>
            </a:extLst>
          </p:cNvPr>
          <p:cNvPicPr>
            <a:picLocks noGrp="1" noChangeAspect="1"/>
          </p:cNvPicPr>
          <p:nvPr>
            <p:ph idx="1"/>
          </p:nvPr>
        </p:nvPicPr>
        <p:blipFill>
          <a:blip r:embed="rId2"/>
          <a:stretch>
            <a:fillRect/>
          </a:stretch>
        </p:blipFill>
        <p:spPr>
          <a:xfrm>
            <a:off x="2163408" y="2577754"/>
            <a:ext cx="8038100" cy="4280246"/>
          </a:xfrm>
        </p:spPr>
      </p:pic>
      <p:sp>
        <p:nvSpPr>
          <p:cNvPr id="6" name="TextBox 5">
            <a:extLst>
              <a:ext uri="{FF2B5EF4-FFF2-40B4-BE49-F238E27FC236}">
                <a16:creationId xmlns:a16="http://schemas.microsoft.com/office/drawing/2014/main" id="{08065D4F-744B-BE84-C3F8-AE93FC38192E}"/>
              </a:ext>
            </a:extLst>
          </p:cNvPr>
          <p:cNvSpPr txBox="1"/>
          <p:nvPr/>
        </p:nvSpPr>
        <p:spPr>
          <a:xfrm>
            <a:off x="266556" y="1534057"/>
            <a:ext cx="11944295" cy="1200329"/>
          </a:xfrm>
          <a:prstGeom prst="rect">
            <a:avLst/>
          </a:prstGeom>
          <a:noFill/>
        </p:spPr>
        <p:txBody>
          <a:bodyPr wrap="none" rtlCol="0">
            <a:spAutoFit/>
          </a:bodyPr>
          <a:lstStyle/>
          <a:p>
            <a:pPr>
              <a:buNone/>
            </a:pPr>
            <a:r>
              <a:rPr lang="en-US" u="sng" dirty="0">
                <a:solidFill>
                  <a:srgbClr val="000000"/>
                </a:solidFill>
                <a:effectLst/>
                <a:latin typeface="Helvetica" pitchFamily="2" charset="0"/>
              </a:rPr>
              <a:t>Muscle: </a:t>
            </a:r>
            <a:r>
              <a:rPr lang="en-US" dirty="0">
                <a:solidFill>
                  <a:srgbClr val="000000"/>
                </a:solidFill>
                <a:effectLst/>
                <a:latin typeface="Helvetica" pitchFamily="2" charset="0"/>
              </a:rPr>
              <a:t>Similar to the adipose tissue, fatty acid synthesis is coupled with glucose import via GLUT4. </a:t>
            </a:r>
          </a:p>
          <a:p>
            <a:pPr>
              <a:buNone/>
            </a:pPr>
            <a:r>
              <a:rPr lang="en-US" dirty="0">
                <a:solidFill>
                  <a:srgbClr val="000000"/>
                </a:solidFill>
                <a:effectLst/>
                <a:latin typeface="Helvetica" pitchFamily="2" charset="0"/>
              </a:rPr>
              <a:t>               Without</a:t>
            </a:r>
            <a:r>
              <a:rPr lang="en-US" dirty="0">
                <a:solidFill>
                  <a:srgbClr val="000000"/>
                </a:solidFill>
                <a:latin typeface="Helvetica" pitchFamily="2" charset="0"/>
              </a:rPr>
              <a:t> </a:t>
            </a:r>
            <a:r>
              <a:rPr lang="en-US" dirty="0">
                <a:solidFill>
                  <a:srgbClr val="000000"/>
                </a:solidFill>
                <a:effectLst/>
                <a:latin typeface="Helvetica" pitchFamily="2" charset="0"/>
              </a:rPr>
              <a:t>insulin = reduced FA synthesis. </a:t>
            </a:r>
          </a:p>
          <a:p>
            <a:pPr>
              <a:buNone/>
            </a:pPr>
            <a:r>
              <a:rPr lang="en-US" dirty="0">
                <a:solidFill>
                  <a:srgbClr val="000000"/>
                </a:solidFill>
                <a:latin typeface="Helvetica" pitchFamily="2" charset="0"/>
              </a:rPr>
              <a:t>              </a:t>
            </a:r>
            <a:r>
              <a:rPr lang="en-US" dirty="0">
                <a:solidFill>
                  <a:srgbClr val="000000"/>
                </a:solidFill>
                <a:effectLst/>
                <a:latin typeface="Helvetica" pitchFamily="2" charset="0"/>
              </a:rPr>
              <a:t>Glycogen synthesis is also reduced in the absence of glucose. </a:t>
            </a:r>
          </a:p>
          <a:p>
            <a:pPr>
              <a:buNone/>
            </a:pPr>
            <a:r>
              <a:rPr lang="en-US" dirty="0">
                <a:solidFill>
                  <a:srgbClr val="000000"/>
                </a:solidFill>
                <a:effectLst/>
                <a:latin typeface="Helvetica" pitchFamily="2" charset="0"/>
              </a:rPr>
              <a:t>If GLUT4 is inactive, glycolysis would also be slowed down due to lack of glucose import (in the absence of insulin).</a:t>
            </a:r>
          </a:p>
        </p:txBody>
      </p:sp>
    </p:spTree>
    <p:extLst>
      <p:ext uri="{BB962C8B-B14F-4D97-AF65-F5344CB8AC3E}">
        <p14:creationId xmlns:p14="http://schemas.microsoft.com/office/powerpoint/2010/main" val="70752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0D07-1FB1-D3F4-EF9E-8F74245608FA}"/>
              </a:ext>
            </a:extLst>
          </p:cNvPr>
          <p:cNvSpPr>
            <a:spLocks noGrp="1"/>
          </p:cNvSpPr>
          <p:nvPr>
            <p:ph type="title"/>
          </p:nvPr>
        </p:nvSpPr>
        <p:spPr/>
        <p:txBody>
          <a:bodyPr/>
          <a:lstStyle/>
          <a:p>
            <a:r>
              <a:rPr lang="en-US" b="1" dirty="0"/>
              <a:t>Solution 6.b</a:t>
            </a:r>
          </a:p>
        </p:txBody>
      </p:sp>
      <p:pic>
        <p:nvPicPr>
          <p:cNvPr id="5" name="Content Placeholder 4">
            <a:extLst>
              <a:ext uri="{FF2B5EF4-FFF2-40B4-BE49-F238E27FC236}">
                <a16:creationId xmlns:a16="http://schemas.microsoft.com/office/drawing/2014/main" id="{12EB3476-1A7D-0B3E-C81F-662100EE404D}"/>
              </a:ext>
            </a:extLst>
          </p:cNvPr>
          <p:cNvPicPr>
            <a:picLocks noGrp="1" noChangeAspect="1"/>
          </p:cNvPicPr>
          <p:nvPr>
            <p:ph idx="1"/>
          </p:nvPr>
        </p:nvPicPr>
        <p:blipFill>
          <a:blip r:embed="rId2"/>
          <a:stretch>
            <a:fillRect/>
          </a:stretch>
        </p:blipFill>
        <p:spPr>
          <a:xfrm>
            <a:off x="434788" y="2552204"/>
            <a:ext cx="11165878" cy="4305796"/>
          </a:xfrm>
        </p:spPr>
      </p:pic>
      <p:sp>
        <p:nvSpPr>
          <p:cNvPr id="6" name="TextBox 5">
            <a:extLst>
              <a:ext uri="{FF2B5EF4-FFF2-40B4-BE49-F238E27FC236}">
                <a16:creationId xmlns:a16="http://schemas.microsoft.com/office/drawing/2014/main" id="{FEB1B92F-B9E8-DEE2-9CDB-0E372E7F88E0}"/>
              </a:ext>
            </a:extLst>
          </p:cNvPr>
          <p:cNvSpPr txBox="1"/>
          <p:nvPr/>
        </p:nvSpPr>
        <p:spPr>
          <a:xfrm>
            <a:off x="434788" y="1382782"/>
            <a:ext cx="11251798" cy="1754326"/>
          </a:xfrm>
          <a:prstGeom prst="rect">
            <a:avLst/>
          </a:prstGeom>
          <a:noFill/>
        </p:spPr>
        <p:txBody>
          <a:bodyPr wrap="none" rtlCol="0">
            <a:spAutoFit/>
          </a:bodyPr>
          <a:lstStyle/>
          <a:p>
            <a:pPr>
              <a:buNone/>
            </a:pPr>
            <a:r>
              <a:rPr lang="en-US" u="sng" dirty="0">
                <a:solidFill>
                  <a:srgbClr val="000000"/>
                </a:solidFill>
                <a:effectLst/>
                <a:latin typeface="Helvetica" pitchFamily="2" charset="0"/>
              </a:rPr>
              <a:t>Liver: </a:t>
            </a:r>
            <a:r>
              <a:rPr lang="en-US" dirty="0">
                <a:solidFill>
                  <a:srgbClr val="000000"/>
                </a:solidFill>
                <a:effectLst/>
                <a:latin typeface="Helvetica" pitchFamily="2" charset="0"/>
              </a:rPr>
              <a:t>Insulin stimulates glycogen production and fatty acid production in the liver. </a:t>
            </a:r>
          </a:p>
          <a:p>
            <a:pPr>
              <a:buNone/>
            </a:pPr>
            <a:r>
              <a:rPr lang="en-US" dirty="0">
                <a:solidFill>
                  <a:srgbClr val="000000"/>
                </a:solidFill>
                <a:latin typeface="Helvetica" pitchFamily="2" charset="0"/>
              </a:rPr>
              <a:t>          </a:t>
            </a:r>
            <a:r>
              <a:rPr lang="en-US" dirty="0">
                <a:solidFill>
                  <a:srgbClr val="000000"/>
                </a:solidFill>
                <a:effectLst/>
                <a:latin typeface="Helvetica" pitchFamily="2" charset="0"/>
              </a:rPr>
              <a:t>No insulin = slow down in glycogen + FA production. </a:t>
            </a:r>
          </a:p>
          <a:p>
            <a:pPr>
              <a:buNone/>
            </a:pPr>
            <a:r>
              <a:rPr lang="en-US" dirty="0">
                <a:solidFill>
                  <a:srgbClr val="000000"/>
                </a:solidFill>
                <a:latin typeface="Helvetica" pitchFamily="2" charset="0"/>
              </a:rPr>
              <a:t>          </a:t>
            </a:r>
            <a:r>
              <a:rPr lang="en-US" dirty="0">
                <a:solidFill>
                  <a:srgbClr val="000000"/>
                </a:solidFill>
                <a:effectLst/>
                <a:latin typeface="Helvetica" pitchFamily="2" charset="0"/>
              </a:rPr>
              <a:t>Insulin stimulates glycolysis via upregulation of phosphatase. </a:t>
            </a:r>
          </a:p>
          <a:p>
            <a:pPr>
              <a:buNone/>
            </a:pPr>
            <a:r>
              <a:rPr lang="en-US" dirty="0">
                <a:solidFill>
                  <a:srgbClr val="000000"/>
                </a:solidFill>
                <a:latin typeface="Helvetica" pitchFamily="2" charset="0"/>
              </a:rPr>
              <a:t>          </a:t>
            </a:r>
            <a:r>
              <a:rPr lang="en-US" dirty="0">
                <a:solidFill>
                  <a:srgbClr val="000000"/>
                </a:solidFill>
                <a:effectLst/>
                <a:latin typeface="Helvetica" pitchFamily="2" charset="0"/>
              </a:rPr>
              <a:t>Increased glucagon = inactive FBPase-2 = stimulation of gluconeogenesis and inhibition of glycolysis. </a:t>
            </a:r>
          </a:p>
          <a:p>
            <a:pPr>
              <a:buNone/>
            </a:pPr>
            <a:r>
              <a:rPr lang="en-US" dirty="0">
                <a:solidFill>
                  <a:srgbClr val="000000"/>
                </a:solidFill>
                <a:effectLst/>
                <a:latin typeface="Helvetica" pitchFamily="2" charset="0"/>
              </a:rPr>
              <a:t>Insulin has no effect on the pentose phosphate pathway.</a:t>
            </a:r>
          </a:p>
          <a:p>
            <a:endParaRPr lang="en-US" dirty="0"/>
          </a:p>
        </p:txBody>
      </p:sp>
    </p:spTree>
    <p:extLst>
      <p:ext uri="{BB962C8B-B14F-4D97-AF65-F5344CB8AC3E}">
        <p14:creationId xmlns:p14="http://schemas.microsoft.com/office/powerpoint/2010/main" val="413157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4881-BF8A-2266-ED9D-83E9C79AF412}"/>
              </a:ext>
            </a:extLst>
          </p:cNvPr>
          <p:cNvSpPr>
            <a:spLocks noGrp="1"/>
          </p:cNvSpPr>
          <p:nvPr>
            <p:ph type="title"/>
          </p:nvPr>
        </p:nvSpPr>
        <p:spPr/>
        <p:txBody>
          <a:bodyPr/>
          <a:lstStyle/>
          <a:p>
            <a:r>
              <a:rPr lang="en-US" b="1" dirty="0"/>
              <a:t>Question 1</a:t>
            </a:r>
          </a:p>
        </p:txBody>
      </p:sp>
      <p:pic>
        <p:nvPicPr>
          <p:cNvPr id="5" name="Content Placeholder 4">
            <a:extLst>
              <a:ext uri="{FF2B5EF4-FFF2-40B4-BE49-F238E27FC236}">
                <a16:creationId xmlns:a16="http://schemas.microsoft.com/office/drawing/2014/main" id="{C3C58348-D6FD-D47E-7006-4667FB148F76}"/>
              </a:ext>
            </a:extLst>
          </p:cNvPr>
          <p:cNvPicPr>
            <a:picLocks noGrp="1" noChangeAspect="1"/>
          </p:cNvPicPr>
          <p:nvPr>
            <p:ph idx="1"/>
          </p:nvPr>
        </p:nvPicPr>
        <p:blipFill>
          <a:blip r:embed="rId2"/>
          <a:stretch>
            <a:fillRect/>
          </a:stretch>
        </p:blipFill>
        <p:spPr>
          <a:xfrm>
            <a:off x="1803478" y="1505985"/>
            <a:ext cx="8383324" cy="5352015"/>
          </a:xfrm>
        </p:spPr>
      </p:pic>
    </p:spTree>
    <p:extLst>
      <p:ext uri="{BB962C8B-B14F-4D97-AF65-F5344CB8AC3E}">
        <p14:creationId xmlns:p14="http://schemas.microsoft.com/office/powerpoint/2010/main" val="378921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FA08-30C8-F5EF-6744-7123C4A92BC5}"/>
              </a:ext>
            </a:extLst>
          </p:cNvPr>
          <p:cNvSpPr>
            <a:spLocks noGrp="1"/>
          </p:cNvSpPr>
          <p:nvPr>
            <p:ph type="title"/>
          </p:nvPr>
        </p:nvSpPr>
        <p:spPr>
          <a:xfrm>
            <a:off x="838200" y="301093"/>
            <a:ext cx="10515600" cy="1325563"/>
          </a:xfrm>
        </p:spPr>
        <p:txBody>
          <a:bodyPr/>
          <a:lstStyle/>
          <a:p>
            <a:r>
              <a:rPr lang="en-US" b="1" dirty="0"/>
              <a:t>Solution 1a</a:t>
            </a:r>
          </a:p>
        </p:txBody>
      </p:sp>
      <p:pic>
        <p:nvPicPr>
          <p:cNvPr id="5" name="Content Placeholder 4">
            <a:extLst>
              <a:ext uri="{FF2B5EF4-FFF2-40B4-BE49-F238E27FC236}">
                <a16:creationId xmlns:a16="http://schemas.microsoft.com/office/drawing/2014/main" id="{0D728835-2308-A78D-7BF3-DE0FB62499B5}"/>
              </a:ext>
            </a:extLst>
          </p:cNvPr>
          <p:cNvPicPr>
            <a:picLocks noGrp="1" noChangeAspect="1"/>
          </p:cNvPicPr>
          <p:nvPr>
            <p:ph idx="1"/>
          </p:nvPr>
        </p:nvPicPr>
        <p:blipFill>
          <a:blip r:embed="rId2"/>
          <a:stretch>
            <a:fillRect/>
          </a:stretch>
        </p:blipFill>
        <p:spPr>
          <a:xfrm>
            <a:off x="664916" y="3703848"/>
            <a:ext cx="6549163" cy="2656371"/>
          </a:xfrm>
        </p:spPr>
      </p:pic>
      <p:pic>
        <p:nvPicPr>
          <p:cNvPr id="7" name="Picture 6">
            <a:extLst>
              <a:ext uri="{FF2B5EF4-FFF2-40B4-BE49-F238E27FC236}">
                <a16:creationId xmlns:a16="http://schemas.microsoft.com/office/drawing/2014/main" id="{BA0888F9-C1B3-4A95-597E-221BEA4A4101}"/>
              </a:ext>
            </a:extLst>
          </p:cNvPr>
          <p:cNvPicPr>
            <a:picLocks noChangeAspect="1"/>
          </p:cNvPicPr>
          <p:nvPr/>
        </p:nvPicPr>
        <p:blipFill>
          <a:blip r:embed="rId3"/>
          <a:stretch>
            <a:fillRect/>
          </a:stretch>
        </p:blipFill>
        <p:spPr>
          <a:xfrm>
            <a:off x="8252503" y="0"/>
            <a:ext cx="3939497" cy="6858000"/>
          </a:xfrm>
          <a:prstGeom prst="rect">
            <a:avLst/>
          </a:prstGeom>
        </p:spPr>
      </p:pic>
      <p:pic>
        <p:nvPicPr>
          <p:cNvPr id="9" name="Picture 8">
            <a:extLst>
              <a:ext uri="{FF2B5EF4-FFF2-40B4-BE49-F238E27FC236}">
                <a16:creationId xmlns:a16="http://schemas.microsoft.com/office/drawing/2014/main" id="{F6CBFFEB-6424-80CE-D5D1-3132F68D826F}"/>
              </a:ext>
            </a:extLst>
          </p:cNvPr>
          <p:cNvPicPr>
            <a:picLocks noChangeAspect="1"/>
          </p:cNvPicPr>
          <p:nvPr/>
        </p:nvPicPr>
        <p:blipFill>
          <a:blip r:embed="rId4"/>
          <a:stretch>
            <a:fillRect/>
          </a:stretch>
        </p:blipFill>
        <p:spPr>
          <a:xfrm>
            <a:off x="352839" y="2110225"/>
            <a:ext cx="7747574" cy="1110054"/>
          </a:xfrm>
          <a:prstGeom prst="rect">
            <a:avLst/>
          </a:prstGeom>
        </p:spPr>
      </p:pic>
      <p:sp>
        <p:nvSpPr>
          <p:cNvPr id="11" name="TextBox 10">
            <a:extLst>
              <a:ext uri="{FF2B5EF4-FFF2-40B4-BE49-F238E27FC236}">
                <a16:creationId xmlns:a16="http://schemas.microsoft.com/office/drawing/2014/main" id="{AE0CAADB-752E-8AAD-B8BA-EF0FF6C0E422}"/>
              </a:ext>
            </a:extLst>
          </p:cNvPr>
          <p:cNvSpPr txBox="1"/>
          <p:nvPr/>
        </p:nvSpPr>
        <p:spPr>
          <a:xfrm>
            <a:off x="1997765" y="3995530"/>
            <a:ext cx="997389" cy="1862048"/>
          </a:xfrm>
          <a:prstGeom prst="rect">
            <a:avLst/>
          </a:prstGeom>
          <a:noFill/>
        </p:spPr>
        <p:txBody>
          <a:bodyPr wrap="none" rtlCol="0">
            <a:spAutoFit/>
          </a:bodyPr>
          <a:lstStyle/>
          <a:p>
            <a:r>
              <a:rPr lang="en-US" sz="11500" b="1" dirty="0">
                <a:solidFill>
                  <a:srgbClr val="FF0000"/>
                </a:solidFill>
              </a:rPr>
              <a:t>X</a:t>
            </a:r>
          </a:p>
        </p:txBody>
      </p:sp>
    </p:spTree>
    <p:extLst>
      <p:ext uri="{BB962C8B-B14F-4D97-AF65-F5344CB8AC3E}">
        <p14:creationId xmlns:p14="http://schemas.microsoft.com/office/powerpoint/2010/main" val="428585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0E8E-1178-942A-91A3-86436EA80557}"/>
              </a:ext>
            </a:extLst>
          </p:cNvPr>
          <p:cNvSpPr>
            <a:spLocks noGrp="1"/>
          </p:cNvSpPr>
          <p:nvPr>
            <p:ph type="title"/>
          </p:nvPr>
        </p:nvSpPr>
        <p:spPr>
          <a:xfrm>
            <a:off x="838200" y="29642"/>
            <a:ext cx="10515600" cy="1325563"/>
          </a:xfrm>
        </p:spPr>
        <p:txBody>
          <a:bodyPr/>
          <a:lstStyle/>
          <a:p>
            <a:r>
              <a:rPr lang="en-US" b="1" dirty="0"/>
              <a:t>Solution 1b</a:t>
            </a:r>
          </a:p>
        </p:txBody>
      </p:sp>
      <p:pic>
        <p:nvPicPr>
          <p:cNvPr id="5" name="Content Placeholder 4">
            <a:extLst>
              <a:ext uri="{FF2B5EF4-FFF2-40B4-BE49-F238E27FC236}">
                <a16:creationId xmlns:a16="http://schemas.microsoft.com/office/drawing/2014/main" id="{150E0973-4AE1-B162-0F31-D0BD6121D9BC}"/>
              </a:ext>
            </a:extLst>
          </p:cNvPr>
          <p:cNvPicPr>
            <a:picLocks noGrp="1" noChangeAspect="1"/>
          </p:cNvPicPr>
          <p:nvPr>
            <p:ph idx="1"/>
          </p:nvPr>
        </p:nvPicPr>
        <p:blipFill>
          <a:blip r:embed="rId2"/>
          <a:stretch>
            <a:fillRect/>
          </a:stretch>
        </p:blipFill>
        <p:spPr>
          <a:xfrm>
            <a:off x="838200" y="1282006"/>
            <a:ext cx="9717157" cy="1472997"/>
          </a:xfrm>
        </p:spPr>
      </p:pic>
      <p:pic>
        <p:nvPicPr>
          <p:cNvPr id="7" name="Picture 6">
            <a:extLst>
              <a:ext uri="{FF2B5EF4-FFF2-40B4-BE49-F238E27FC236}">
                <a16:creationId xmlns:a16="http://schemas.microsoft.com/office/drawing/2014/main" id="{870C89C9-5706-D83E-F9FD-4C9751A7547C}"/>
              </a:ext>
            </a:extLst>
          </p:cNvPr>
          <p:cNvPicPr>
            <a:picLocks noChangeAspect="1"/>
          </p:cNvPicPr>
          <p:nvPr/>
        </p:nvPicPr>
        <p:blipFill>
          <a:blip r:embed="rId3"/>
          <a:stretch>
            <a:fillRect/>
          </a:stretch>
        </p:blipFill>
        <p:spPr>
          <a:xfrm>
            <a:off x="2517913" y="2753967"/>
            <a:ext cx="6566452" cy="4104033"/>
          </a:xfrm>
          <a:prstGeom prst="rect">
            <a:avLst/>
          </a:prstGeom>
        </p:spPr>
      </p:pic>
    </p:spTree>
    <p:extLst>
      <p:ext uri="{BB962C8B-B14F-4D97-AF65-F5344CB8AC3E}">
        <p14:creationId xmlns:p14="http://schemas.microsoft.com/office/powerpoint/2010/main" val="252769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E185-2931-5176-9D6F-4E0443AD45B0}"/>
              </a:ext>
            </a:extLst>
          </p:cNvPr>
          <p:cNvSpPr>
            <a:spLocks noGrp="1"/>
          </p:cNvSpPr>
          <p:nvPr>
            <p:ph type="title"/>
          </p:nvPr>
        </p:nvSpPr>
        <p:spPr/>
        <p:txBody>
          <a:bodyPr/>
          <a:lstStyle/>
          <a:p>
            <a:r>
              <a:rPr lang="en-US" b="1" dirty="0"/>
              <a:t>Question 2</a:t>
            </a:r>
          </a:p>
        </p:txBody>
      </p:sp>
      <p:pic>
        <p:nvPicPr>
          <p:cNvPr id="5" name="Content Placeholder 4">
            <a:extLst>
              <a:ext uri="{FF2B5EF4-FFF2-40B4-BE49-F238E27FC236}">
                <a16:creationId xmlns:a16="http://schemas.microsoft.com/office/drawing/2014/main" id="{3AF5CCEC-2500-48CC-0EB9-086EEEC36F66}"/>
              </a:ext>
            </a:extLst>
          </p:cNvPr>
          <p:cNvPicPr>
            <a:picLocks noGrp="1" noChangeAspect="1"/>
          </p:cNvPicPr>
          <p:nvPr>
            <p:ph idx="1"/>
          </p:nvPr>
        </p:nvPicPr>
        <p:blipFill>
          <a:blip r:embed="rId2"/>
          <a:stretch>
            <a:fillRect/>
          </a:stretch>
        </p:blipFill>
        <p:spPr>
          <a:xfrm>
            <a:off x="838200" y="2094919"/>
            <a:ext cx="10515600" cy="2500785"/>
          </a:xfrm>
        </p:spPr>
      </p:pic>
    </p:spTree>
    <p:extLst>
      <p:ext uri="{BB962C8B-B14F-4D97-AF65-F5344CB8AC3E}">
        <p14:creationId xmlns:p14="http://schemas.microsoft.com/office/powerpoint/2010/main" val="208158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55FE-DA11-AABF-47FE-0BB68CA63B28}"/>
              </a:ext>
            </a:extLst>
          </p:cNvPr>
          <p:cNvSpPr>
            <a:spLocks noGrp="1"/>
          </p:cNvSpPr>
          <p:nvPr>
            <p:ph type="title"/>
          </p:nvPr>
        </p:nvSpPr>
        <p:spPr/>
        <p:txBody>
          <a:bodyPr/>
          <a:lstStyle/>
          <a:p>
            <a:r>
              <a:rPr lang="en-US" b="1" dirty="0"/>
              <a:t>Solution 2</a:t>
            </a:r>
          </a:p>
        </p:txBody>
      </p:sp>
      <p:pic>
        <p:nvPicPr>
          <p:cNvPr id="5" name="Content Placeholder 4">
            <a:extLst>
              <a:ext uri="{FF2B5EF4-FFF2-40B4-BE49-F238E27FC236}">
                <a16:creationId xmlns:a16="http://schemas.microsoft.com/office/drawing/2014/main" id="{7CE1FA06-EC37-E6C8-DFE3-0FD60221D6E2}"/>
              </a:ext>
            </a:extLst>
          </p:cNvPr>
          <p:cNvPicPr>
            <a:picLocks noGrp="1" noChangeAspect="1"/>
          </p:cNvPicPr>
          <p:nvPr>
            <p:ph idx="1"/>
          </p:nvPr>
        </p:nvPicPr>
        <p:blipFill>
          <a:blip r:embed="rId2"/>
          <a:stretch>
            <a:fillRect/>
          </a:stretch>
        </p:blipFill>
        <p:spPr>
          <a:xfrm>
            <a:off x="290036" y="1581500"/>
            <a:ext cx="11611928" cy="3930923"/>
          </a:xfrm>
        </p:spPr>
      </p:pic>
    </p:spTree>
    <p:extLst>
      <p:ext uri="{BB962C8B-B14F-4D97-AF65-F5344CB8AC3E}">
        <p14:creationId xmlns:p14="http://schemas.microsoft.com/office/powerpoint/2010/main" val="251603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6344-AA82-95B3-B2BF-128D7FFEFB04}"/>
              </a:ext>
            </a:extLst>
          </p:cNvPr>
          <p:cNvSpPr>
            <a:spLocks noGrp="1"/>
          </p:cNvSpPr>
          <p:nvPr>
            <p:ph type="title"/>
          </p:nvPr>
        </p:nvSpPr>
        <p:spPr/>
        <p:txBody>
          <a:bodyPr/>
          <a:lstStyle/>
          <a:p>
            <a:r>
              <a:rPr lang="en-US" b="1" dirty="0"/>
              <a:t>Question 3</a:t>
            </a:r>
          </a:p>
        </p:txBody>
      </p:sp>
      <p:pic>
        <p:nvPicPr>
          <p:cNvPr id="5" name="Content Placeholder 4">
            <a:extLst>
              <a:ext uri="{FF2B5EF4-FFF2-40B4-BE49-F238E27FC236}">
                <a16:creationId xmlns:a16="http://schemas.microsoft.com/office/drawing/2014/main" id="{7DBECE3B-85C9-E5C5-91F5-BA6C9FDEA438}"/>
              </a:ext>
            </a:extLst>
          </p:cNvPr>
          <p:cNvPicPr>
            <a:picLocks noGrp="1" noChangeAspect="1"/>
          </p:cNvPicPr>
          <p:nvPr>
            <p:ph idx="1"/>
          </p:nvPr>
        </p:nvPicPr>
        <p:blipFill>
          <a:blip r:embed="rId2"/>
          <a:stretch>
            <a:fillRect/>
          </a:stretch>
        </p:blipFill>
        <p:spPr>
          <a:xfrm>
            <a:off x="1992687" y="1289947"/>
            <a:ext cx="8053847" cy="5202928"/>
          </a:xfrm>
        </p:spPr>
      </p:pic>
    </p:spTree>
    <p:extLst>
      <p:ext uri="{BB962C8B-B14F-4D97-AF65-F5344CB8AC3E}">
        <p14:creationId xmlns:p14="http://schemas.microsoft.com/office/powerpoint/2010/main" val="12637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1093-5EAD-9577-AB94-D238C536EDD4}"/>
              </a:ext>
            </a:extLst>
          </p:cNvPr>
          <p:cNvSpPr>
            <a:spLocks noGrp="1"/>
          </p:cNvSpPr>
          <p:nvPr>
            <p:ph type="title"/>
          </p:nvPr>
        </p:nvSpPr>
        <p:spPr/>
        <p:txBody>
          <a:bodyPr/>
          <a:lstStyle/>
          <a:p>
            <a:r>
              <a:rPr lang="en-US" b="1" dirty="0"/>
              <a:t>Solution 3</a:t>
            </a:r>
          </a:p>
        </p:txBody>
      </p:sp>
      <p:pic>
        <p:nvPicPr>
          <p:cNvPr id="5" name="Content Placeholder 4">
            <a:extLst>
              <a:ext uri="{FF2B5EF4-FFF2-40B4-BE49-F238E27FC236}">
                <a16:creationId xmlns:a16="http://schemas.microsoft.com/office/drawing/2014/main" id="{E2610BDC-2284-FD33-47AE-1BD90F51A4C2}"/>
              </a:ext>
            </a:extLst>
          </p:cNvPr>
          <p:cNvPicPr>
            <a:picLocks noGrp="1" noChangeAspect="1"/>
          </p:cNvPicPr>
          <p:nvPr>
            <p:ph idx="1"/>
          </p:nvPr>
        </p:nvPicPr>
        <p:blipFill>
          <a:blip r:embed="rId2"/>
          <a:stretch>
            <a:fillRect/>
          </a:stretch>
        </p:blipFill>
        <p:spPr>
          <a:xfrm>
            <a:off x="689113" y="1485718"/>
            <a:ext cx="10515600" cy="1943282"/>
          </a:xfrm>
        </p:spPr>
      </p:pic>
      <p:pic>
        <p:nvPicPr>
          <p:cNvPr id="7" name="Picture 6">
            <a:extLst>
              <a:ext uri="{FF2B5EF4-FFF2-40B4-BE49-F238E27FC236}">
                <a16:creationId xmlns:a16="http://schemas.microsoft.com/office/drawing/2014/main" id="{D3DC6152-AD44-D408-9435-3039AF3EF6C3}"/>
              </a:ext>
            </a:extLst>
          </p:cNvPr>
          <p:cNvPicPr>
            <a:picLocks noChangeAspect="1"/>
          </p:cNvPicPr>
          <p:nvPr/>
        </p:nvPicPr>
        <p:blipFill>
          <a:blip r:embed="rId3"/>
          <a:stretch>
            <a:fillRect/>
          </a:stretch>
        </p:blipFill>
        <p:spPr>
          <a:xfrm>
            <a:off x="976795" y="4156160"/>
            <a:ext cx="4141857" cy="2246270"/>
          </a:xfrm>
          <a:prstGeom prst="rect">
            <a:avLst/>
          </a:prstGeom>
        </p:spPr>
      </p:pic>
      <p:pic>
        <p:nvPicPr>
          <p:cNvPr id="9" name="Picture 8">
            <a:extLst>
              <a:ext uri="{FF2B5EF4-FFF2-40B4-BE49-F238E27FC236}">
                <a16:creationId xmlns:a16="http://schemas.microsoft.com/office/drawing/2014/main" id="{25B5FF04-363D-E87E-E98D-2536F1649F2D}"/>
              </a:ext>
            </a:extLst>
          </p:cNvPr>
          <p:cNvPicPr>
            <a:picLocks noChangeAspect="1"/>
          </p:cNvPicPr>
          <p:nvPr/>
        </p:nvPicPr>
        <p:blipFill>
          <a:blip r:embed="rId4"/>
          <a:stretch>
            <a:fillRect/>
          </a:stretch>
        </p:blipFill>
        <p:spPr>
          <a:xfrm>
            <a:off x="6242268" y="3695518"/>
            <a:ext cx="5708432" cy="3009900"/>
          </a:xfrm>
          <a:prstGeom prst="rect">
            <a:avLst/>
          </a:prstGeom>
        </p:spPr>
      </p:pic>
    </p:spTree>
    <p:extLst>
      <p:ext uri="{BB962C8B-B14F-4D97-AF65-F5344CB8AC3E}">
        <p14:creationId xmlns:p14="http://schemas.microsoft.com/office/powerpoint/2010/main" val="283219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38ED-334B-D347-9024-98C2E684E0F0}"/>
              </a:ext>
            </a:extLst>
          </p:cNvPr>
          <p:cNvSpPr>
            <a:spLocks noGrp="1"/>
          </p:cNvSpPr>
          <p:nvPr>
            <p:ph type="title"/>
          </p:nvPr>
        </p:nvSpPr>
        <p:spPr/>
        <p:txBody>
          <a:bodyPr/>
          <a:lstStyle/>
          <a:p>
            <a:r>
              <a:rPr lang="en-US" b="1" dirty="0"/>
              <a:t>Question 4</a:t>
            </a:r>
          </a:p>
        </p:txBody>
      </p:sp>
      <p:pic>
        <p:nvPicPr>
          <p:cNvPr id="5" name="Content Placeholder 4">
            <a:extLst>
              <a:ext uri="{FF2B5EF4-FFF2-40B4-BE49-F238E27FC236}">
                <a16:creationId xmlns:a16="http://schemas.microsoft.com/office/drawing/2014/main" id="{BC63DE00-EDF6-0C1D-0DA8-984C5EE93F77}"/>
              </a:ext>
            </a:extLst>
          </p:cNvPr>
          <p:cNvPicPr>
            <a:picLocks noGrp="1" noChangeAspect="1"/>
          </p:cNvPicPr>
          <p:nvPr>
            <p:ph idx="1"/>
          </p:nvPr>
        </p:nvPicPr>
        <p:blipFill>
          <a:blip r:embed="rId2"/>
          <a:stretch>
            <a:fillRect/>
          </a:stretch>
        </p:blipFill>
        <p:spPr>
          <a:xfrm>
            <a:off x="838200" y="1690688"/>
            <a:ext cx="10515600" cy="1197855"/>
          </a:xfrm>
        </p:spPr>
      </p:pic>
    </p:spTree>
    <p:extLst>
      <p:ext uri="{BB962C8B-B14F-4D97-AF65-F5344CB8AC3E}">
        <p14:creationId xmlns:p14="http://schemas.microsoft.com/office/powerpoint/2010/main" val="1983419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398</Words>
  <Application>Microsoft Macintosh PowerPoint</Application>
  <PresentationFormat>Widescreen</PresentationFormat>
  <Paragraphs>47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Wingdings</vt:lpstr>
      <vt:lpstr>Office Theme</vt:lpstr>
      <vt:lpstr>The Biosynthesis of Carbohydrates Lecture 6</vt:lpstr>
      <vt:lpstr>Question 1</vt:lpstr>
      <vt:lpstr>Solution 1a</vt:lpstr>
      <vt:lpstr>Solution 1b</vt:lpstr>
      <vt:lpstr>Question 2</vt:lpstr>
      <vt:lpstr>Solution 2</vt:lpstr>
      <vt:lpstr>Question 3</vt:lpstr>
      <vt:lpstr>Solution 3</vt:lpstr>
      <vt:lpstr>Question 4</vt:lpstr>
      <vt:lpstr>Solution 4</vt:lpstr>
      <vt:lpstr>Question 5</vt:lpstr>
      <vt:lpstr>Solution 5</vt:lpstr>
      <vt:lpstr>Question 6</vt:lpstr>
      <vt:lpstr>Solution 6.a</vt:lpstr>
      <vt:lpstr>Solution 6.b</vt:lpstr>
      <vt:lpstr>Solution 6.b</vt:lpstr>
      <vt:lpstr>Solution 6.b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Biosynthesis of Carbohydrates Lecture 6</dc:title>
  <dc:creator>Irmak Kaysudu</dc:creator>
  <cp:lastModifiedBy>Irmak Kaysudu</cp:lastModifiedBy>
  <cp:revision>3</cp:revision>
  <dcterms:created xsi:type="dcterms:W3CDTF">2024-04-07T12:22:14Z</dcterms:created>
  <dcterms:modified xsi:type="dcterms:W3CDTF">2025-03-31T05:15:17Z</dcterms:modified>
</cp:coreProperties>
</file>